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</p:sldIdLst>
  <p:sldSz cx="14630400" cy="8229600"/>
  <p:notesSz cx="8229600" cy="14630400"/>
  <p:embeddedFontLst>
    <p:embeddedFont>
      <p:font typeface="Bitter Medium" panose="020B0604020202020204" charset="0"/>
      <p:regular r:id="rId15"/>
    </p:embeddedFont>
    <p:embeddedFont>
      <p:font typeface="Open Sans" panose="020B0606030504020204" pitchFamily="34" charset="0"/>
      <p:regular r:id="rId16"/>
      <p:bold r:id="rId17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1" autoAdjust="0"/>
  </p:normalViewPr>
  <p:slideViewPr>
    <p:cSldViewPr snapToGrid="0" snapToObjects="1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5078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56DF3-EDE9-5BA7-3463-B3E9D415A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33A4C3-0CB5-B2CC-0CC6-6AADCF09F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0FA2E-3F25-192A-6F32-FF8CA04E9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62B9-7717-0B97-86BE-EE9E4AD12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76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design/Zkx3vZ8a7o5JSOqrirmBcV/UX-Prototypes?node-id=33-480&amp;t=Cks8kSiq9LT1EYYc-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069" y="1847463"/>
            <a:ext cx="788185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Interactive Stress-Reduction Game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Team BO2 - TFC</a:t>
            </a:r>
            <a:endParaRPr lang="en-US" sz="2400" b="1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Team Members: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Aasir Farrukh 		(21I-0375)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Hamza Saeed 		(21I-0671)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Qazi Mohib-Un-Nabi 	(21I-2532)</a:t>
            </a: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352553-1CC8-1FC8-14C1-B08964B41B2D}"/>
              </a:ext>
            </a:extLst>
          </p:cNvPr>
          <p:cNvSpPr txBox="1"/>
          <p:nvPr/>
        </p:nvSpPr>
        <p:spPr>
          <a:xfrm>
            <a:off x="1951461" y="443553"/>
            <a:ext cx="52410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Zen</a:t>
            </a:r>
            <a:r>
              <a:rPr lang="en-US" sz="9600" b="1" dirty="0"/>
              <a:t>Quest</a:t>
            </a:r>
            <a:endParaRPr lang="en-PK" sz="9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7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 Day with </a:t>
            </a:r>
            <a:r>
              <a:rPr lang="en-US" sz="4450" dirty="0">
                <a:solidFill>
                  <a:schemeClr val="accent6">
                    <a:lumMod val="75000"/>
                  </a:schemeClr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Zen</a:t>
            </a: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Quest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91013"/>
            <a:ext cx="1134070" cy="23049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68022" y="26178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Debugging Crisis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2268022" y="3108246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Tap Emergency for calm.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2268022" y="3607237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60-second Code Breather clears your mind.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2268022" y="4106228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 to coding refreshed and focused.</a:t>
            </a:r>
            <a:endParaRPr lang="en-US" sz="28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84896"/>
            <a:ext cx="1134070" cy="230493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268022" y="5111710"/>
            <a:ext cx="3142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Pre-Presentation Jitters</a:t>
            </a:r>
            <a:endParaRPr lang="en-US" sz="3600" dirty="0"/>
          </a:p>
        </p:txBody>
      </p:sp>
      <p:sp>
        <p:nvSpPr>
          <p:cNvPr id="10" name="Text 6"/>
          <p:cNvSpPr/>
          <p:nvPr/>
        </p:nvSpPr>
        <p:spPr>
          <a:xfrm>
            <a:off x="2268022" y="5602129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Activate discreet mode for privacy.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2268022" y="6101120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30-second Breathing Booster boosts confidence.</a:t>
            </a:r>
            <a:endParaRPr lang="en-US" sz="2800" dirty="0"/>
          </a:p>
        </p:txBody>
      </p:sp>
      <p:sp>
        <p:nvSpPr>
          <p:cNvPr id="12" name="Text 8"/>
          <p:cNvSpPr/>
          <p:nvPr/>
        </p:nvSpPr>
        <p:spPr>
          <a:xfrm>
            <a:off x="2268022" y="6600110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Step into your presentation ready to succeed.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CEF110-5B81-9AB0-0121-BD2B5E48114C}"/>
              </a:ext>
            </a:extLst>
          </p:cNvPr>
          <p:cNvSpPr/>
          <p:nvPr/>
        </p:nvSpPr>
        <p:spPr>
          <a:xfrm>
            <a:off x="12812751" y="7768749"/>
            <a:ext cx="1728439" cy="362903"/>
          </a:xfrm>
          <a:prstGeom prst="rect">
            <a:avLst/>
          </a:prstGeom>
          <a:solidFill>
            <a:srgbClr val="FFF8F0"/>
          </a:solidFill>
          <a:ln>
            <a:solidFill>
              <a:srgbClr val="FFF8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944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What’s Ahead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43401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670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Wider Testing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16063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 to other disciplines and real-world contexts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Feature Roadmap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52151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context sensing, wearable integration, custom session times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474137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Goal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19136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Launch production-ready mobile app for stress relief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38F804-8962-0B40-D588-C838785BD0CD}"/>
              </a:ext>
            </a:extLst>
          </p:cNvPr>
          <p:cNvSpPr/>
          <p:nvPr/>
        </p:nvSpPr>
        <p:spPr>
          <a:xfrm>
            <a:off x="12812751" y="7761249"/>
            <a:ext cx="1728439" cy="362903"/>
          </a:xfrm>
          <a:prstGeom prst="rect">
            <a:avLst/>
          </a:prstGeom>
          <a:solidFill>
            <a:srgbClr val="FFF8F0"/>
          </a:solidFill>
          <a:ln>
            <a:solidFill>
              <a:srgbClr val="FFF8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2806251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105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</a:t>
            </a:r>
            <a:r>
              <a:rPr lang="en-US" sz="96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hank You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793790" y="43401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2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appreciate your time and interest in ZenQuest.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93790" y="49582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2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Looking forward to your feedback.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FCEE78-59EF-9005-2E5A-90D5813BAE10}"/>
              </a:ext>
            </a:extLst>
          </p:cNvPr>
          <p:cNvSpPr/>
          <p:nvPr/>
        </p:nvSpPr>
        <p:spPr>
          <a:xfrm>
            <a:off x="12812751" y="7761249"/>
            <a:ext cx="1728439" cy="362903"/>
          </a:xfrm>
          <a:prstGeom prst="rect">
            <a:avLst/>
          </a:prstGeom>
          <a:solidFill>
            <a:srgbClr val="FFF8F0"/>
          </a:solidFill>
          <a:ln>
            <a:solidFill>
              <a:srgbClr val="FFF8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4159123B-81CF-47EE-EA10-E28AAF97303B}"/>
              </a:ext>
            </a:extLst>
          </p:cNvPr>
          <p:cNvSpPr/>
          <p:nvPr/>
        </p:nvSpPr>
        <p:spPr>
          <a:xfrm>
            <a:off x="946190" y="55602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 Link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099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Why </a:t>
            </a:r>
            <a:r>
              <a:rPr lang="en-US" sz="4450" dirty="0">
                <a:solidFill>
                  <a:schemeClr val="accent6">
                    <a:lumMod val="75000"/>
                  </a:schemeClr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Zen</a:t>
            </a: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Quest?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58866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5" name="Text 2"/>
          <p:cNvSpPr/>
          <p:nvPr/>
        </p:nvSpPr>
        <p:spPr>
          <a:xfrm>
            <a:off x="6514624" y="2593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Pain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083719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40% abandonment in 2 weeks for Calm/Headspace apps indicates usability issues.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270772"/>
            <a:ext cx="7556421" cy="2648783"/>
          </a:xfrm>
          <a:prstGeom prst="roundRect">
            <a:avLst>
              <a:gd name="adj" fmla="val 359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8" name="Text 5"/>
          <p:cNvSpPr/>
          <p:nvPr/>
        </p:nvSpPr>
        <p:spPr>
          <a:xfrm>
            <a:off x="6514624" y="4505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Needs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14624" y="499562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Ultra-short relief (1–3 min) during code crunch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514624" y="5437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Interactive, game-based exercises instead of passive meditation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514624" y="588002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Immediate feedback and progress tracking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514624" y="632221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Discreet, context-aware use in classrooms and labs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1DE3C3-1B3A-C674-70C5-EB4A5A1BC11A}"/>
              </a:ext>
            </a:extLst>
          </p:cNvPr>
          <p:cNvSpPr/>
          <p:nvPr/>
        </p:nvSpPr>
        <p:spPr>
          <a:xfrm>
            <a:off x="12812751" y="7761249"/>
            <a:ext cx="1728439" cy="362903"/>
          </a:xfrm>
          <a:prstGeom prst="rect">
            <a:avLst/>
          </a:prstGeom>
          <a:solidFill>
            <a:srgbClr val="FFF8F0"/>
          </a:solidFill>
          <a:ln>
            <a:solidFill>
              <a:srgbClr val="FFF8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84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>
                <a:solidFill>
                  <a:schemeClr val="accent6">
                    <a:lumMod val="75000"/>
                  </a:schemeClr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Zen</a:t>
            </a:r>
            <a:r>
              <a:rPr lang="en-US" sz="6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Quest at a Glance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1529514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Core Features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1529514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Mini-games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529514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Guided breathing exercises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529514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Puzzles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529514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Progress tracker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529514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One-tap access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599521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Unique Elements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60-second emergency "Calm Button"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Discreet mode for classroom use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Context-specific flows tailored to stress situations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0EA38-1693-8BA8-8E22-E207530D621D}"/>
              </a:ext>
            </a:extLst>
          </p:cNvPr>
          <p:cNvSpPr/>
          <p:nvPr/>
        </p:nvSpPr>
        <p:spPr>
          <a:xfrm>
            <a:off x="12812751" y="7761249"/>
            <a:ext cx="1728439" cy="362903"/>
          </a:xfrm>
          <a:prstGeom prst="rect">
            <a:avLst/>
          </a:prstGeom>
          <a:solidFill>
            <a:srgbClr val="FFF8F0"/>
          </a:solidFill>
          <a:ln>
            <a:solidFill>
              <a:srgbClr val="FFF8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20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From Paper to Prototype (Lo-Fi)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09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5" name="Text 2"/>
          <p:cNvSpPr/>
          <p:nvPr/>
        </p:nvSpPr>
        <p:spPr>
          <a:xfrm>
            <a:off x="878860" y="315229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87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Wireframes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78079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Home, Emergency Relief, Coding game, Presentation, Study, Progress Tracker, Settings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713803" y="3109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9" name="Text 6"/>
          <p:cNvSpPr/>
          <p:nvPr/>
        </p:nvSpPr>
        <p:spPr>
          <a:xfrm>
            <a:off x="4798874" y="315229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50919" y="3187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Testing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50919" y="3678079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SUS 78.3; navigation, label clarity, and tracker discovery issues identified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3" name="Text 10"/>
          <p:cNvSpPr/>
          <p:nvPr/>
        </p:nvSpPr>
        <p:spPr>
          <a:xfrm>
            <a:off x="878860" y="56258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661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Takeaways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15160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Persistent nav bar, explicit inhale/exhale labels, dashboard preview added</a:t>
            </a:r>
            <a:endParaRPr lang="en-US" sz="1750" dirty="0"/>
          </a:p>
        </p:txBody>
      </p:sp>
      <p:pic>
        <p:nvPicPr>
          <p:cNvPr id="17" name="Picture 16" descr="A close-up of a notebook&#10;&#10;AI-generated content may be incorrect.">
            <a:extLst>
              <a:ext uri="{FF2B5EF4-FFF2-40B4-BE49-F238E27FC236}">
                <a16:creationId xmlns:a16="http://schemas.microsoft.com/office/drawing/2014/main" id="{C6F380D4-22F5-D267-E01D-ABDB957F5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85900" y="13818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Refining with Feedback (Med-Fi)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900" y="313955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85900" y="393334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Persistent Top Navigation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985900" y="4778097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Emergency tab highlighted in red for quick access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203" y="313955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599203" y="393334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Time Badges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599203" y="4423767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Activity cards display session lengths for planning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2505" y="313955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212505" y="393334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Dashboard Improvements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212505" y="4778097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Streaks and trends to motivate continued engagement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5985900" y="612195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enhancements followed heuristic evaluation and Norman’s principles validation.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AC84FA-1F06-FA0C-C0DA-A0647E24C412}"/>
              </a:ext>
            </a:extLst>
          </p:cNvPr>
          <p:cNvSpPr/>
          <p:nvPr/>
        </p:nvSpPr>
        <p:spPr>
          <a:xfrm>
            <a:off x="12812751" y="7761249"/>
            <a:ext cx="1728439" cy="362903"/>
          </a:xfrm>
          <a:prstGeom prst="rect">
            <a:avLst/>
          </a:prstGeom>
          <a:solidFill>
            <a:srgbClr val="FFF8F0"/>
          </a:solidFill>
          <a:ln>
            <a:solidFill>
              <a:srgbClr val="FFF8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18" name="Picture 1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1CED37A-DA74-DAA1-2049-88BBD30B77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-84452"/>
            <a:ext cx="469812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9149"/>
            <a:ext cx="63875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Bringing It to Life (Hi-Fi)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180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5" name="Text 2"/>
          <p:cNvSpPr/>
          <p:nvPr/>
        </p:nvSpPr>
        <p:spPr>
          <a:xfrm>
            <a:off x="1530906" y="4795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Platform &amp; Features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28637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 Native implementation with haptics and animations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530906" y="614826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60-second Code Block Breather mini-game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530906" y="6590467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30-second Presentation Booster with affirmations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530906" y="703266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Animated Achievement Tree for motivation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57003" y="47180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1" name="Text 8"/>
          <p:cNvSpPr/>
          <p:nvPr/>
        </p:nvSpPr>
        <p:spPr>
          <a:xfrm>
            <a:off x="8194119" y="4795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Early Results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194119" y="528637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60% retention (vs. 40%), 2-minute avg session, 85% satisfaction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4BA9D5-61AC-F286-88BF-58BED23ECB3B}"/>
              </a:ext>
            </a:extLst>
          </p:cNvPr>
          <p:cNvSpPr/>
          <p:nvPr/>
        </p:nvSpPr>
        <p:spPr>
          <a:xfrm>
            <a:off x="12812751" y="7761249"/>
            <a:ext cx="1728439" cy="362903"/>
          </a:xfrm>
          <a:prstGeom prst="rect">
            <a:avLst/>
          </a:prstGeom>
          <a:solidFill>
            <a:srgbClr val="FFF8F0"/>
          </a:solidFill>
          <a:ln>
            <a:solidFill>
              <a:srgbClr val="FFF8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37EBF-D116-5E10-B2B6-194B3110F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38C5605-5E6A-BD26-3B68-B68088E27022}"/>
              </a:ext>
            </a:extLst>
          </p:cNvPr>
          <p:cNvSpPr/>
          <p:nvPr/>
        </p:nvSpPr>
        <p:spPr>
          <a:xfrm>
            <a:off x="12812751" y="7761249"/>
            <a:ext cx="1728439" cy="362903"/>
          </a:xfrm>
          <a:prstGeom prst="rect">
            <a:avLst/>
          </a:prstGeom>
          <a:solidFill>
            <a:srgbClr val="FFF8F0"/>
          </a:solidFill>
          <a:ln>
            <a:solidFill>
              <a:srgbClr val="FFF8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15" name="Picture 1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96E76C6-B690-C354-E0A7-CBD82B3F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871" y="259202"/>
            <a:ext cx="3621072" cy="7711195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7D068D-89AC-AD57-84BA-1F348A6E4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664" y="231505"/>
            <a:ext cx="3621072" cy="7711195"/>
          </a:xfrm>
          <a:prstGeom prst="rect">
            <a:avLst/>
          </a:prstGeom>
        </p:spPr>
      </p:pic>
      <p:pic>
        <p:nvPicPr>
          <p:cNvPr id="19" name="Picture 18" descr="A screenshot of a game&#10;&#10;AI-generated content may be incorrect.">
            <a:extLst>
              <a:ext uri="{FF2B5EF4-FFF2-40B4-BE49-F238E27FC236}">
                <a16:creationId xmlns:a16="http://schemas.microsoft.com/office/drawing/2014/main" id="{89C42639-4DAD-F0F8-6E70-4869CF3F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457" y="246146"/>
            <a:ext cx="3621072" cy="772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35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3248"/>
            <a:ext cx="81911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Principles &amp; Heuristics Applied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282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Gestalt Principles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732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Proximity: Group exercises logically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Similarity: Color coding for stressor types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83411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Common Regions: Visual containment of features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717" y="4483775"/>
            <a:ext cx="339328" cy="4242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937790" y="2385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Norman's Heuristics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937790" y="2876074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Visibility: Persistent nav bar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937790" y="331827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Feedback: Progress bars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937790" y="376047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Constraints: Choice limits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9937790" y="4202668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Mapping: Icons linked to stressors</a:t>
            </a:r>
            <a:endParaRPr lang="en-US" sz="17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326" y="3100149"/>
            <a:ext cx="339328" cy="42422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937790" y="5268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Fixes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9937790" y="575905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Clear exit buttons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9937790" y="6201251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Improved onboarding flow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9937790" y="664344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Better labels</a:t>
            </a:r>
            <a:endParaRPr lang="en-US" sz="17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4326" y="5867400"/>
            <a:ext cx="339328" cy="4242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F75D189-37A7-3BC2-33E1-78080E8BB039}"/>
              </a:ext>
            </a:extLst>
          </p:cNvPr>
          <p:cNvSpPr/>
          <p:nvPr/>
        </p:nvSpPr>
        <p:spPr>
          <a:xfrm>
            <a:off x="12812751" y="7761249"/>
            <a:ext cx="1728439" cy="362903"/>
          </a:xfrm>
          <a:prstGeom prst="rect">
            <a:avLst/>
          </a:prstGeom>
          <a:solidFill>
            <a:srgbClr val="FFF8F0"/>
          </a:solidFill>
          <a:ln>
            <a:solidFill>
              <a:srgbClr val="FFF8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5080873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Iterative Journey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967509"/>
            <a:ext cx="45719" cy="4829294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4" name="Shape 2"/>
          <p:cNvSpPr/>
          <p:nvPr/>
        </p:nvSpPr>
        <p:spPr>
          <a:xfrm>
            <a:off x="6499861" y="218467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5" name="Shape 3"/>
          <p:cNvSpPr/>
          <p:nvPr/>
        </p:nvSpPr>
        <p:spPr>
          <a:xfrm>
            <a:off x="7086601" y="196750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6" name="Text 4"/>
          <p:cNvSpPr/>
          <p:nvPr/>
        </p:nvSpPr>
        <p:spPr>
          <a:xfrm>
            <a:off x="7162801" y="200560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758685" y="2037278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8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M1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11280" y="2476738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Ideation &amp; challenge selection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7520941" y="340387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0" name="Shape 8"/>
          <p:cNvSpPr/>
          <p:nvPr/>
        </p:nvSpPr>
        <p:spPr>
          <a:xfrm>
            <a:off x="7086601" y="318670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1" name="Text 9"/>
          <p:cNvSpPr/>
          <p:nvPr/>
        </p:nvSpPr>
        <p:spPr>
          <a:xfrm>
            <a:off x="7162801" y="322480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80" y="3256478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M2-3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8331280" y="3695938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Needs finding, personas, journey maps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499861" y="4454842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5" name="Shape 13"/>
          <p:cNvSpPr/>
          <p:nvPr/>
        </p:nvSpPr>
        <p:spPr>
          <a:xfrm>
            <a:off x="7086601" y="4237672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6" name="Text 14"/>
          <p:cNvSpPr/>
          <p:nvPr/>
        </p:nvSpPr>
        <p:spPr>
          <a:xfrm>
            <a:off x="7162801" y="4275772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758685" y="4307443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8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M4</a:t>
            </a:r>
            <a:endParaRPr lang="en-US" sz="2800" dirty="0"/>
          </a:p>
        </p:txBody>
      </p:sp>
      <p:sp>
        <p:nvSpPr>
          <p:cNvPr id="18" name="Text 16"/>
          <p:cNvSpPr/>
          <p:nvPr/>
        </p:nvSpPr>
        <p:spPr>
          <a:xfrm>
            <a:off x="711280" y="4746903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 sprint &amp; solution sketches</a:t>
            </a:r>
            <a:endParaRPr lang="en-US" sz="2000" dirty="0"/>
          </a:p>
        </p:txBody>
      </p:sp>
      <p:sp>
        <p:nvSpPr>
          <p:cNvPr id="19" name="Shape 17"/>
          <p:cNvSpPr/>
          <p:nvPr/>
        </p:nvSpPr>
        <p:spPr>
          <a:xfrm>
            <a:off x="7520941" y="5505807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0" name="Shape 18"/>
          <p:cNvSpPr/>
          <p:nvPr/>
        </p:nvSpPr>
        <p:spPr>
          <a:xfrm>
            <a:off x="7086601" y="5288637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21" name="Text 19"/>
          <p:cNvSpPr/>
          <p:nvPr/>
        </p:nvSpPr>
        <p:spPr>
          <a:xfrm>
            <a:off x="7162801" y="5326737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80" y="5358408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M5</a:t>
            </a:r>
            <a:endParaRPr lang="en-US" sz="2800" dirty="0"/>
          </a:p>
        </p:txBody>
      </p:sp>
      <p:sp>
        <p:nvSpPr>
          <p:cNvPr id="23" name="Text 21"/>
          <p:cNvSpPr/>
          <p:nvPr/>
        </p:nvSpPr>
        <p:spPr>
          <a:xfrm>
            <a:off x="8331280" y="5797867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Lo-fi prototyping &amp; test</a:t>
            </a:r>
            <a:endParaRPr lang="en-US" sz="2000" dirty="0"/>
          </a:p>
        </p:txBody>
      </p:sp>
      <p:sp>
        <p:nvSpPr>
          <p:cNvPr id="24" name="Shape 22"/>
          <p:cNvSpPr/>
          <p:nvPr/>
        </p:nvSpPr>
        <p:spPr>
          <a:xfrm>
            <a:off x="6499861" y="6556772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5" name="Shape 23"/>
          <p:cNvSpPr/>
          <p:nvPr/>
        </p:nvSpPr>
        <p:spPr>
          <a:xfrm>
            <a:off x="7086601" y="6339602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26" name="Text 24"/>
          <p:cNvSpPr/>
          <p:nvPr/>
        </p:nvSpPr>
        <p:spPr>
          <a:xfrm>
            <a:off x="7162801" y="6377702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758685" y="6409372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8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M6</a:t>
            </a:r>
            <a:endParaRPr lang="en-US" sz="2800" dirty="0"/>
          </a:p>
        </p:txBody>
      </p:sp>
      <p:sp>
        <p:nvSpPr>
          <p:cNvPr id="28" name="Text 26"/>
          <p:cNvSpPr/>
          <p:nvPr/>
        </p:nvSpPr>
        <p:spPr>
          <a:xfrm>
            <a:off x="711280" y="6848832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Med-fi refinement to Hi-fi results</a:t>
            </a:r>
            <a:endParaRPr lang="en-US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A5993F-23F1-F20E-F316-D8EC7BB40BAE}"/>
              </a:ext>
            </a:extLst>
          </p:cNvPr>
          <p:cNvSpPr/>
          <p:nvPr/>
        </p:nvSpPr>
        <p:spPr>
          <a:xfrm>
            <a:off x="12812751" y="7761249"/>
            <a:ext cx="1728439" cy="362903"/>
          </a:xfrm>
          <a:prstGeom prst="rect">
            <a:avLst/>
          </a:prstGeom>
          <a:solidFill>
            <a:srgbClr val="FFF8F0"/>
          </a:solidFill>
          <a:ln>
            <a:solidFill>
              <a:srgbClr val="FFF8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6CA694-A1E8-FCBB-AE6E-B73332657F47}"/>
              </a:ext>
            </a:extLst>
          </p:cNvPr>
          <p:cNvSpPr/>
          <p:nvPr/>
        </p:nvSpPr>
        <p:spPr>
          <a:xfrm>
            <a:off x="12812750" y="7728191"/>
            <a:ext cx="1728439" cy="362903"/>
          </a:xfrm>
          <a:prstGeom prst="rect">
            <a:avLst/>
          </a:prstGeom>
          <a:solidFill>
            <a:srgbClr val="FFF8F0"/>
          </a:solidFill>
          <a:ln>
            <a:solidFill>
              <a:srgbClr val="FFF8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0681948-4F95-3BF6-9FC4-F2B63FBD3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80" y="527856"/>
            <a:ext cx="4217559" cy="29464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3443F19-629B-ADF3-42FC-E3E4DB7AA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82" y="3078250"/>
            <a:ext cx="3798359" cy="1359237"/>
          </a:xfrm>
          <a:prstGeom prst="rect">
            <a:avLst/>
          </a:prstGeom>
        </p:spPr>
      </p:pic>
      <p:pic>
        <p:nvPicPr>
          <p:cNvPr id="38" name="Picture 37" descr="A close-up of a paper&#10;&#10;AI-generated content may be incorrect.">
            <a:extLst>
              <a:ext uri="{FF2B5EF4-FFF2-40B4-BE49-F238E27FC236}">
                <a16:creationId xmlns:a16="http://schemas.microsoft.com/office/drawing/2014/main" id="{D6F9DC65-3016-4274-F1CA-6A379D047E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596"/>
          <a:stretch/>
        </p:blipFill>
        <p:spPr>
          <a:xfrm>
            <a:off x="11939328" y="4909483"/>
            <a:ext cx="1442135" cy="25474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8DEEB1C-09C8-8684-6FFD-1071D9E07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80" y="5288636"/>
            <a:ext cx="1251639" cy="26059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469</Words>
  <Application>Microsoft Office PowerPoint</Application>
  <PresentationFormat>Custom</PresentationFormat>
  <Paragraphs>114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Bitter Medium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aasir farrukh</cp:lastModifiedBy>
  <cp:revision>5</cp:revision>
  <dcterms:created xsi:type="dcterms:W3CDTF">2025-05-06T10:18:55Z</dcterms:created>
  <dcterms:modified xsi:type="dcterms:W3CDTF">2025-05-10T09:52:52Z</dcterms:modified>
</cp:coreProperties>
</file>